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397700" cy="43195875"/>
  <p:notesSz cx="6858000" cy="9144000"/>
  <p:defaultTextStyle>
    <a:defPPr>
      <a:defRPr lang="pt-BR"/>
    </a:defPPr>
    <a:lvl1pPr algn="l" defTabSz="2159000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2159000" indent="-1701800" algn="l" defTabSz="2159000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4318000" indent="-3403600" algn="l" defTabSz="2159000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6478588" indent="-5106988" algn="l" defTabSz="2159000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8637588" indent="-6808788" algn="l" defTabSz="2159000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8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Objects="1">
      <p:cViewPr>
        <p:scale>
          <a:sx n="20" d="100"/>
          <a:sy n="20" d="100"/>
        </p:scale>
        <p:origin x="-1782" y="-78"/>
      </p:cViewPr>
      <p:guideLst>
        <p:guide orient="horz" pos="13605"/>
        <p:guide pos="102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828" y="13418722"/>
            <a:ext cx="27538046" cy="9259117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656" y="24477662"/>
            <a:ext cx="22678390" cy="110389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8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8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8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F5EA-B904-4F54-8F49-BD25AFB3AAC7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BE2B-205C-452B-AE2E-790B015CDC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170CC-B9B1-4007-872E-EB7EBA97AB14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725E-93A0-446C-9516-0A07909730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746160" y="3629659"/>
            <a:ext cx="8605639" cy="77402606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2366" y="3629659"/>
            <a:ext cx="25293832" cy="77402606"/>
          </a:xfrm>
        </p:spPr>
        <p:txBody>
          <a:bodyPr vert="eaVert"/>
          <a:lstStyle/>
          <a:p>
            <a:pPr lvl="0"/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edit</a:t>
            </a:r>
            <a:r>
              <a:rPr lang="pt-BR" dirty="0" smtClean="0"/>
              <a:t> Master </a:t>
            </a:r>
            <a:r>
              <a:rPr lang="pt-BR" dirty="0" err="1" smtClean="0"/>
              <a:t>text</a:t>
            </a:r>
            <a:r>
              <a:rPr lang="pt-BR" dirty="0" smtClean="0"/>
              <a:t> </a:t>
            </a:r>
            <a:r>
              <a:rPr lang="pt-BR" dirty="0" err="1" smtClean="0"/>
              <a:t>styles</a:t>
            </a:r>
            <a:endParaRPr lang="pt-BR" dirty="0" smtClean="0"/>
          </a:p>
          <a:p>
            <a:pPr lvl="1"/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2"/>
            <a:r>
              <a:rPr lang="pt-BR" dirty="0" err="1" smtClean="0"/>
              <a:t>Third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3"/>
            <a:r>
              <a:rPr lang="pt-BR" dirty="0" err="1" smtClean="0"/>
              <a:t>Fourth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  <a:p>
            <a:pPr lvl="4"/>
            <a:r>
              <a:rPr lang="pt-BR" dirty="0" err="1" smtClean="0"/>
              <a:t>Fifth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15791-3DE0-45DB-97D2-CDEBF7F82DEE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82773-5B5D-484F-BFE8-48FB3DDDC2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746AD-9F3F-41CD-A57C-30424B20F939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A062-DEF0-477D-9B0C-E80B186F22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197" y="27757352"/>
            <a:ext cx="27538046" cy="8579182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197" y="18308259"/>
            <a:ext cx="27538046" cy="9449095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5977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4319547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7931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09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886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863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84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818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6CDC-B423-4C82-853C-48FF66E56B26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9E6B-1ACD-427C-834D-2FB15AD1F8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2364" y="21167983"/>
            <a:ext cx="16946925" cy="59864279"/>
          </a:xfrm>
        </p:spPr>
        <p:txBody>
          <a:bodyPr/>
          <a:lstStyle>
            <a:lvl1pPr>
              <a:defRPr sz="13200"/>
            </a:lvl1pPr>
            <a:lvl2pPr>
              <a:defRPr sz="114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99250" y="21167983"/>
            <a:ext cx="16952547" cy="59864279"/>
          </a:xfrm>
        </p:spPr>
        <p:txBody>
          <a:bodyPr/>
          <a:lstStyle>
            <a:lvl1pPr>
              <a:defRPr sz="13200"/>
            </a:lvl1pPr>
            <a:lvl2pPr>
              <a:defRPr sz="114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3D35-CDEB-4E3A-878B-71E17C615312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38BA4-D6D4-42BC-960A-6B72B33938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886" y="1729838"/>
            <a:ext cx="29157931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886" y="9669079"/>
            <a:ext cx="14314611" cy="402961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59772" indent="0">
              <a:buNone/>
              <a:defRPr sz="9300" b="1"/>
            </a:lvl2pPr>
            <a:lvl3pPr marL="4319547" indent="0">
              <a:buNone/>
              <a:defRPr sz="8400" b="1"/>
            </a:lvl3pPr>
            <a:lvl4pPr marL="6479319" indent="0">
              <a:buNone/>
              <a:defRPr sz="7500" b="1"/>
            </a:lvl4pPr>
            <a:lvl5pPr marL="8639091" indent="0">
              <a:buNone/>
              <a:defRPr sz="7500" b="1"/>
            </a:lvl5pPr>
            <a:lvl6pPr marL="10798863" indent="0">
              <a:buNone/>
              <a:defRPr sz="7500" b="1"/>
            </a:lvl6pPr>
            <a:lvl7pPr marL="12958638" indent="0">
              <a:buNone/>
              <a:defRPr sz="7500" b="1"/>
            </a:lvl7pPr>
            <a:lvl8pPr marL="15118410" indent="0">
              <a:buNone/>
              <a:defRPr sz="7500" b="1"/>
            </a:lvl8pPr>
            <a:lvl9pPr marL="17278182" indent="0">
              <a:buNone/>
              <a:defRPr sz="75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886" y="13698692"/>
            <a:ext cx="14314611" cy="24887627"/>
          </a:xfrm>
        </p:spPr>
        <p:txBody>
          <a:bodyPr/>
          <a:lstStyle>
            <a:lvl1pPr>
              <a:defRPr sz="11400"/>
            </a:lvl1pPr>
            <a:lvl2pPr>
              <a:defRPr sz="93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7584" y="9669079"/>
            <a:ext cx="14320233" cy="402961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59772" indent="0">
              <a:buNone/>
              <a:defRPr sz="9300" b="1"/>
            </a:lvl2pPr>
            <a:lvl3pPr marL="4319547" indent="0">
              <a:buNone/>
              <a:defRPr sz="8400" b="1"/>
            </a:lvl3pPr>
            <a:lvl4pPr marL="6479319" indent="0">
              <a:buNone/>
              <a:defRPr sz="7500" b="1"/>
            </a:lvl4pPr>
            <a:lvl5pPr marL="8639091" indent="0">
              <a:buNone/>
              <a:defRPr sz="7500" b="1"/>
            </a:lvl5pPr>
            <a:lvl6pPr marL="10798863" indent="0">
              <a:buNone/>
              <a:defRPr sz="7500" b="1"/>
            </a:lvl6pPr>
            <a:lvl7pPr marL="12958638" indent="0">
              <a:buNone/>
              <a:defRPr sz="7500" b="1"/>
            </a:lvl7pPr>
            <a:lvl8pPr marL="15118410" indent="0">
              <a:buNone/>
              <a:defRPr sz="7500" b="1"/>
            </a:lvl8pPr>
            <a:lvl9pPr marL="17278182" indent="0">
              <a:buNone/>
              <a:defRPr sz="75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7584" y="13698692"/>
            <a:ext cx="14320233" cy="24887627"/>
          </a:xfrm>
        </p:spPr>
        <p:txBody>
          <a:bodyPr/>
          <a:lstStyle>
            <a:lvl1pPr>
              <a:defRPr sz="11400"/>
            </a:lvl1pPr>
            <a:lvl2pPr>
              <a:defRPr sz="93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04A5-7998-4B57-829E-F21C820F2018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00B9-FB5C-4CDB-A865-187486271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58A80-D90B-49B3-9C3A-AD6B44F69415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297D-2495-45E6-9F3D-372B62F093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B8654-7D40-4D4F-AD8A-CA9C1EF5240F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A542-F974-49A5-985F-A42F60E1BB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888" y="1719837"/>
            <a:ext cx="10658621" cy="7319301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6600" y="1719840"/>
            <a:ext cx="18111216" cy="36866482"/>
          </a:xfrm>
        </p:spPr>
        <p:txBody>
          <a:bodyPr/>
          <a:lstStyle>
            <a:lvl1pPr>
              <a:defRPr sz="15000"/>
            </a:lvl1pPr>
            <a:lvl2pPr>
              <a:defRPr sz="13200"/>
            </a:lvl2pPr>
            <a:lvl3pPr>
              <a:defRPr sz="11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888" y="9039140"/>
            <a:ext cx="10658621" cy="29547181"/>
          </a:xfrm>
        </p:spPr>
        <p:txBody>
          <a:bodyPr/>
          <a:lstStyle>
            <a:lvl1pPr marL="0" indent="0">
              <a:buNone/>
              <a:defRPr sz="6600"/>
            </a:lvl1pPr>
            <a:lvl2pPr marL="2159772" indent="0">
              <a:buNone/>
              <a:defRPr sz="5700"/>
            </a:lvl2pPr>
            <a:lvl3pPr marL="4319547" indent="0">
              <a:buNone/>
              <a:defRPr sz="4800"/>
            </a:lvl3pPr>
            <a:lvl4pPr marL="6479319" indent="0">
              <a:buNone/>
              <a:defRPr sz="4200"/>
            </a:lvl4pPr>
            <a:lvl5pPr marL="8639091" indent="0">
              <a:buNone/>
              <a:defRPr sz="4200"/>
            </a:lvl5pPr>
            <a:lvl6pPr marL="10798863" indent="0">
              <a:buNone/>
              <a:defRPr sz="4200"/>
            </a:lvl6pPr>
            <a:lvl7pPr marL="12958638" indent="0">
              <a:buNone/>
              <a:defRPr sz="4200"/>
            </a:lvl7pPr>
            <a:lvl8pPr marL="15118410" indent="0">
              <a:buNone/>
              <a:defRPr sz="4200"/>
            </a:lvl8pPr>
            <a:lvl9pPr marL="17278182" indent="0">
              <a:buNone/>
              <a:defRPr sz="42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50F80-656A-4507-9190-F5A5B518ABC5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A4E3E-269F-4B2B-94CD-4E7561DFF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175" y="30237112"/>
            <a:ext cx="19438621" cy="3569663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175" y="3859633"/>
            <a:ext cx="19438621" cy="25917525"/>
          </a:xfrm>
        </p:spPr>
        <p:txBody>
          <a:bodyPr rtlCol="0">
            <a:normAutofit/>
          </a:bodyPr>
          <a:lstStyle>
            <a:lvl1pPr marL="0" indent="0">
              <a:buNone/>
              <a:defRPr sz="15000"/>
            </a:lvl1pPr>
            <a:lvl2pPr marL="2159772" indent="0">
              <a:buNone/>
              <a:defRPr sz="13200"/>
            </a:lvl2pPr>
            <a:lvl3pPr marL="4319547" indent="0">
              <a:buNone/>
              <a:defRPr sz="11400"/>
            </a:lvl3pPr>
            <a:lvl4pPr marL="6479319" indent="0">
              <a:buNone/>
              <a:defRPr sz="9300"/>
            </a:lvl4pPr>
            <a:lvl5pPr marL="8639091" indent="0">
              <a:buNone/>
              <a:defRPr sz="9300"/>
            </a:lvl5pPr>
            <a:lvl6pPr marL="10798863" indent="0">
              <a:buNone/>
              <a:defRPr sz="9300"/>
            </a:lvl6pPr>
            <a:lvl7pPr marL="12958638" indent="0">
              <a:buNone/>
              <a:defRPr sz="9300"/>
            </a:lvl7pPr>
            <a:lvl8pPr marL="15118410" indent="0">
              <a:buNone/>
              <a:defRPr sz="9300"/>
            </a:lvl8pPr>
            <a:lvl9pPr marL="17278182" indent="0">
              <a:buNone/>
              <a:defRPr sz="9300"/>
            </a:lvl9pPr>
          </a:lstStyle>
          <a:p>
            <a:pPr lvl="0"/>
            <a:endParaRPr lang="pt-B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175" y="33806775"/>
            <a:ext cx="19438621" cy="5069512"/>
          </a:xfrm>
        </p:spPr>
        <p:txBody>
          <a:bodyPr/>
          <a:lstStyle>
            <a:lvl1pPr marL="0" indent="0">
              <a:buNone/>
              <a:defRPr sz="6600"/>
            </a:lvl1pPr>
            <a:lvl2pPr marL="2159772" indent="0">
              <a:buNone/>
              <a:defRPr sz="5700"/>
            </a:lvl2pPr>
            <a:lvl3pPr marL="4319547" indent="0">
              <a:buNone/>
              <a:defRPr sz="4800"/>
            </a:lvl3pPr>
            <a:lvl4pPr marL="6479319" indent="0">
              <a:buNone/>
              <a:defRPr sz="4200"/>
            </a:lvl4pPr>
            <a:lvl5pPr marL="8639091" indent="0">
              <a:buNone/>
              <a:defRPr sz="4200"/>
            </a:lvl5pPr>
            <a:lvl6pPr marL="10798863" indent="0">
              <a:buNone/>
              <a:defRPr sz="4200"/>
            </a:lvl6pPr>
            <a:lvl7pPr marL="12958638" indent="0">
              <a:buNone/>
              <a:defRPr sz="4200"/>
            </a:lvl7pPr>
            <a:lvl8pPr marL="15118410" indent="0">
              <a:buNone/>
              <a:defRPr sz="4200"/>
            </a:lvl8pPr>
            <a:lvl9pPr marL="17278182" indent="0">
              <a:buNone/>
              <a:defRPr sz="42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CBA48-22C6-401A-A679-8831A25D4C0F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3658D-21D0-474D-A891-B26736792E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19250" y="1730375"/>
            <a:ext cx="29159200" cy="719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55" tIns="215976" rIns="431955" bIns="2159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9250" y="10079038"/>
            <a:ext cx="29159200" cy="285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55" tIns="215976" rIns="431955" bIns="215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250" y="40036750"/>
            <a:ext cx="7559675" cy="2298700"/>
          </a:xfrm>
          <a:prstGeom prst="rect">
            <a:avLst/>
          </a:prstGeom>
        </p:spPr>
        <p:txBody>
          <a:bodyPr vert="horz" wrap="square" lIns="431955" tIns="215976" rIns="431955" bIns="215976" numCol="1" anchor="ctr" anchorCtr="0" compatLnSpc="1">
            <a:prstTxWarp prst="textNoShape">
              <a:avLst/>
            </a:prstTxWarp>
          </a:bodyPr>
          <a:lstStyle>
            <a:lvl1pPr>
              <a:defRPr sz="57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FE3C10CC-C60F-4F3C-9BAC-099309A31EF0}" type="datetime1">
              <a:rPr lang="pt-BR"/>
              <a:pPr>
                <a:defRPr/>
              </a:pPr>
              <a:t>16/11/2015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69638" y="40036750"/>
            <a:ext cx="10258425" cy="2298700"/>
          </a:xfrm>
          <a:prstGeom prst="rect">
            <a:avLst/>
          </a:prstGeom>
        </p:spPr>
        <p:txBody>
          <a:bodyPr vert="horz" wrap="square" lIns="431955" tIns="215976" rIns="431955" bIns="215976" numCol="1" anchor="ctr" anchorCtr="0" compatLnSpc="1">
            <a:prstTxWarp prst="textNoShape">
              <a:avLst/>
            </a:prstTxWarp>
          </a:bodyPr>
          <a:lstStyle>
            <a:lvl1pPr algn="ctr">
              <a:defRPr sz="57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18775" y="40036750"/>
            <a:ext cx="7559675" cy="2298700"/>
          </a:xfrm>
          <a:prstGeom prst="rect">
            <a:avLst/>
          </a:prstGeom>
        </p:spPr>
        <p:txBody>
          <a:bodyPr vert="horz" wrap="square" lIns="431955" tIns="215976" rIns="431955" bIns="215976" numCol="1" anchor="ctr" anchorCtr="0" compatLnSpc="1">
            <a:prstTxWarp prst="textNoShape">
              <a:avLst/>
            </a:prstTxWarp>
          </a:bodyPr>
          <a:lstStyle>
            <a:lvl1pPr algn="r">
              <a:defRPr sz="57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365BED04-D9A4-4E41-B01D-B4A441D19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Imagem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23813" y="0"/>
            <a:ext cx="32510413" cy="431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2159000" rtl="0" eaLnBrk="0" fontAlgn="base" hangingPunct="0">
        <a:spcBef>
          <a:spcPct val="0"/>
        </a:spcBef>
        <a:spcAft>
          <a:spcPct val="0"/>
        </a:spcAft>
        <a:defRPr sz="207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2159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2159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2159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2159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2159000" rtl="0" fontAlgn="base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2159000" rtl="0" fontAlgn="base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2159000" rtl="0" fontAlgn="base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2159000" rtl="0" fontAlgn="base">
        <a:spcBef>
          <a:spcPct val="0"/>
        </a:spcBef>
        <a:spcAft>
          <a:spcPct val="0"/>
        </a:spcAft>
        <a:defRPr sz="207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1619250" indent="-1619250" algn="l" defTabSz="2159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3508375" indent="-1349375" algn="l" defTabSz="2159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5399088" indent="-1079500" algn="l" defTabSz="2159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1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7558088" indent="-1079500" algn="l" defTabSz="2159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93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9718675" indent="-1079500" algn="l" defTabSz="2159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93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11878752" indent="-1079886" algn="l" defTabSz="215977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524" indent="-1079886" algn="l" defTabSz="215977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296" indent="-1079886" algn="l" defTabSz="215977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068" indent="-1079886" algn="l" defTabSz="2159772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772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547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319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091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8863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638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410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182" algn="l" defTabSz="2159772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5"/>
          <p:cNvSpPr txBox="1">
            <a:spLocks noChangeArrowheads="1"/>
          </p:cNvSpPr>
          <p:nvPr/>
        </p:nvSpPr>
        <p:spPr bwMode="auto">
          <a:xfrm>
            <a:off x="1411288" y="2923580"/>
            <a:ext cx="29487812" cy="3600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 anchor="ctr">
            <a:spAutoFit/>
          </a:bodyPr>
          <a:lstStyle/>
          <a:p>
            <a:pPr algn="ctr"/>
            <a:r>
              <a:rPr lang="pt-BR" sz="7000" b="1" dirty="0"/>
              <a:t>CONTROLE DA HIPERTENSÃO ARTERIAL SISTÊMICA: UMA PROPOSTA DE INTERVENÇÃO NA ESTRATÉGIA DE SAÚDE DA FAMÍLIA NO MUNICÍPIO DE PIRAÚBA- MINAS </a:t>
            </a:r>
            <a:r>
              <a:rPr lang="pt-BR" sz="7000" b="1" dirty="0" smtClean="0"/>
              <a:t>GERAIS</a:t>
            </a:r>
            <a:endParaRPr lang="pt-BR" sz="7000" dirty="0"/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1479550" y="6595957"/>
            <a:ext cx="14173200" cy="187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>
            <a:spAutoFit/>
          </a:bodyPr>
          <a:lstStyle/>
          <a:p>
            <a:r>
              <a:rPr lang="en-US" altLang="pt-BR" sz="5200" b="1" dirty="0" smtClean="0">
                <a:latin typeface="Calibri" pitchFamily="34" charset="0"/>
              </a:rPr>
              <a:t>Daniela Marcelo </a:t>
            </a:r>
            <a:r>
              <a:rPr lang="en-US" altLang="pt-BR" sz="5200" b="1" dirty="0" err="1" smtClean="0">
                <a:latin typeface="Calibri" pitchFamily="34" charset="0"/>
              </a:rPr>
              <a:t>Gravina</a:t>
            </a:r>
            <a:r>
              <a:rPr lang="en-US" altLang="pt-BR" sz="5200" b="1" dirty="0" smtClean="0">
                <a:latin typeface="Calibri" pitchFamily="34" charset="0"/>
              </a:rPr>
              <a:t> *</a:t>
            </a:r>
            <a:endParaRPr lang="en-US" altLang="pt-BR" sz="5200" b="1" dirty="0">
              <a:latin typeface="Calibri" pitchFamily="34" charset="0"/>
            </a:endParaRPr>
          </a:p>
          <a:p>
            <a:r>
              <a:rPr lang="en-US" altLang="pt-BR" sz="5200" dirty="0" smtClean="0">
                <a:latin typeface="Calibri" pitchFamily="34" charset="0"/>
              </a:rPr>
              <a:t> </a:t>
            </a:r>
            <a:r>
              <a:rPr lang="en-US" altLang="pt-BR" sz="5200" b="1" dirty="0">
                <a:latin typeface="Calibri" pitchFamily="34" charset="0"/>
              </a:rPr>
              <a:t>Polo </a:t>
            </a:r>
            <a:r>
              <a:rPr lang="en-US" altLang="pt-BR" sz="5200" b="1" dirty="0" err="1" smtClean="0">
                <a:latin typeface="Calibri" pitchFamily="34" charset="0"/>
              </a:rPr>
              <a:t>Ubá</a:t>
            </a:r>
            <a:endParaRPr lang="pt-BR" altLang="pt-BR" sz="52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9701" y="8596221"/>
            <a:ext cx="14171612" cy="1277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 smtClean="0">
                <a:solidFill>
                  <a:srgbClr val="000000"/>
                </a:solidFill>
                <a:ea typeface="ＭＳ Ｐゴシック" pitchFamily="-112" charset="-128"/>
              </a:rPr>
              <a:t>INTRODUÇÃO  </a:t>
            </a:r>
            <a:endParaRPr lang="pt-BR" sz="6500" b="1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09701" y="9667791"/>
            <a:ext cx="14171612" cy="72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 anchor="ctr">
            <a:spAutoFit/>
          </a:bodyPr>
          <a:lstStyle/>
          <a:p>
            <a:pPr algn="just"/>
            <a:r>
              <a:rPr lang="pt-BR" sz="4500" dirty="0" smtClean="0">
                <a:latin typeface="+mn-lt"/>
              </a:rPr>
              <a:t>A HAS é a mais comum das doenças cardiovasculares. Por ser de curso assintomático, seu tratamento é feito de forma inadequada pelos indivíduos que possuem a enfermidade. Devido essa negligência, o paciente corre risco de agravos maiores à saúde. A unidade de saúde Dra Ana Lúcia </a:t>
            </a:r>
            <a:r>
              <a:rPr lang="pt-BR" sz="4500" dirty="0" err="1" smtClean="0">
                <a:latin typeface="+mn-lt"/>
              </a:rPr>
              <a:t>Boim</a:t>
            </a:r>
            <a:r>
              <a:rPr lang="pt-BR" sz="4500" dirty="0" smtClean="0">
                <a:latin typeface="+mn-lt"/>
              </a:rPr>
              <a:t> de Freitas possui um número total de 2400 pessoas cadastradas no sistema, destes, 429 são hipertenso. Um problema relevante que ocorre na área abrangente é </a:t>
            </a:r>
            <a:r>
              <a:rPr lang="pt-BR" sz="4500" dirty="0">
                <a:latin typeface="+mn-lt"/>
              </a:rPr>
              <a:t>a dificuldade para controle dos níveis pressóricos dos </a:t>
            </a:r>
            <a:r>
              <a:rPr lang="pt-BR" sz="4500" dirty="0" smtClean="0">
                <a:latin typeface="+mn-lt"/>
              </a:rPr>
              <a:t>hipertensos. </a:t>
            </a:r>
            <a:r>
              <a:rPr lang="pt-BR" sz="4500" dirty="0" smtClean="0">
                <a:solidFill>
                  <a:srgbClr val="FF0000"/>
                </a:solidFill>
                <a:latin typeface="+mn-lt"/>
              </a:rPr>
              <a:t> </a:t>
            </a:r>
            <a:endParaRPr lang="pt-BR" altLang="pt-BR" sz="45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54" name="TextBox 10"/>
          <p:cNvSpPr txBox="1">
            <a:spLocks noChangeArrowheads="1"/>
          </p:cNvSpPr>
          <p:nvPr/>
        </p:nvSpPr>
        <p:spPr bwMode="auto">
          <a:xfrm>
            <a:off x="1408113" y="17932337"/>
            <a:ext cx="14173200" cy="3046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 anchor="ctr">
            <a:spAutoFit/>
          </a:bodyPr>
          <a:lstStyle/>
          <a:p>
            <a:pPr algn="just"/>
            <a:r>
              <a:rPr lang="pt-BR" sz="4500" dirty="0">
                <a:latin typeface="+mn-lt"/>
              </a:rPr>
              <a:t>Elaborar um plano de intervenção visando aumentar a adesão dos usuários da área de abrangência da ESF IV - Dra. Ana Lúcia </a:t>
            </a:r>
            <a:r>
              <a:rPr lang="pt-BR" sz="4500" dirty="0" err="1">
                <a:latin typeface="+mn-lt"/>
              </a:rPr>
              <a:t>Boim</a:t>
            </a:r>
            <a:r>
              <a:rPr lang="pt-BR" sz="4500" dirty="0">
                <a:latin typeface="+mn-lt"/>
              </a:rPr>
              <a:t> de Freitas, ao tratamento </a:t>
            </a:r>
            <a:r>
              <a:rPr lang="pt-BR" sz="4500" dirty="0" smtClean="0">
                <a:latin typeface="+mn-lt"/>
              </a:rPr>
              <a:t>da </a:t>
            </a:r>
            <a:r>
              <a:rPr lang="pt-BR" sz="4500" dirty="0">
                <a:latin typeface="+mn-lt"/>
              </a:rPr>
              <a:t>hipertensão</a:t>
            </a:r>
            <a:r>
              <a:rPr lang="pt-BR" sz="4500" dirty="0" smtClean="0">
                <a:latin typeface="+mn-lt"/>
              </a:rPr>
              <a:t>.</a:t>
            </a:r>
            <a:endParaRPr lang="pt-BR" sz="45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11288" y="16774082"/>
            <a:ext cx="13341350" cy="13233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 smtClean="0">
                <a:solidFill>
                  <a:srgbClr val="000000"/>
                </a:solidFill>
                <a:ea typeface="ＭＳ Ｐゴシック" pitchFamily="-112" charset="-128"/>
              </a:rPr>
              <a:t>OBJETIVO</a:t>
            </a:r>
            <a:endParaRPr lang="pt-BR" sz="6500" b="1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2056" name="TextBox 17"/>
          <p:cNvSpPr txBox="1">
            <a:spLocks noChangeArrowheads="1"/>
          </p:cNvSpPr>
          <p:nvPr/>
        </p:nvSpPr>
        <p:spPr bwMode="auto">
          <a:xfrm>
            <a:off x="1419225" y="22424740"/>
            <a:ext cx="14171613" cy="581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274" tIns="137137" rIns="274274" bIns="137137">
            <a:spAutoFit/>
          </a:bodyPr>
          <a:lstStyle/>
          <a:p>
            <a:pPr algn="just"/>
            <a:r>
              <a:rPr lang="pt-BR" altLang="pt-BR" sz="4500" dirty="0" smtClean="0">
                <a:latin typeface="+mn-lt"/>
              </a:rPr>
              <a:t>Para se chegar nos problemas enfrentados na unidade, foi realizado um diagnóstico situacional da área através do Planejamento Estratégico Situacional (PES). Estudos por meio de revisão narrativa, tendo como acervo </a:t>
            </a:r>
            <a:r>
              <a:rPr lang="pt-BR" sz="4500" dirty="0">
                <a:latin typeface="+mn-lt"/>
              </a:rPr>
              <a:t>Biblioteca Virtual em Saúde – BVS, no </a:t>
            </a:r>
            <a:r>
              <a:rPr lang="pt-BR" sz="4500" i="1" dirty="0" err="1">
                <a:latin typeface="+mn-lt"/>
              </a:rPr>
              <a:t>Scientific</a:t>
            </a:r>
            <a:r>
              <a:rPr lang="pt-BR" sz="4500" i="1" dirty="0">
                <a:latin typeface="+mn-lt"/>
              </a:rPr>
              <a:t> </a:t>
            </a:r>
            <a:r>
              <a:rPr lang="pt-BR" sz="4500" i="1" dirty="0" err="1">
                <a:latin typeface="+mn-lt"/>
              </a:rPr>
              <a:t>Eletronic</a:t>
            </a:r>
            <a:r>
              <a:rPr lang="pt-BR" sz="4500" i="1" dirty="0">
                <a:latin typeface="+mn-lt"/>
              </a:rPr>
              <a:t> </a:t>
            </a:r>
            <a:r>
              <a:rPr lang="pt-BR" sz="4500" i="1" dirty="0" err="1">
                <a:latin typeface="+mn-lt"/>
              </a:rPr>
              <a:t>Libray</a:t>
            </a:r>
            <a:r>
              <a:rPr lang="pt-BR" sz="4500" i="1" dirty="0">
                <a:latin typeface="+mn-lt"/>
              </a:rPr>
              <a:t> Online</a:t>
            </a:r>
            <a:r>
              <a:rPr lang="pt-BR" sz="4500" dirty="0">
                <a:latin typeface="+mn-lt"/>
              </a:rPr>
              <a:t> (</a:t>
            </a:r>
            <a:r>
              <a:rPr lang="pt-BR" sz="4500" dirty="0" err="1">
                <a:latin typeface="+mn-lt"/>
              </a:rPr>
              <a:t>SciELO</a:t>
            </a:r>
            <a:r>
              <a:rPr lang="pt-BR" sz="4500" dirty="0" smtClean="0">
                <a:latin typeface="+mn-lt"/>
              </a:rPr>
              <a:t>). </a:t>
            </a:r>
            <a:r>
              <a:rPr lang="pt-BR" sz="4500" dirty="0">
                <a:latin typeface="+mn-lt"/>
              </a:rPr>
              <a:t>Os descritores utilizados para pesquisa foram: </a:t>
            </a:r>
            <a:r>
              <a:rPr lang="pt-BR" sz="4500" dirty="0" smtClean="0">
                <a:latin typeface="+mn-lt"/>
              </a:rPr>
              <a:t>Hipertensão, Prevenção, </a:t>
            </a:r>
            <a:r>
              <a:rPr lang="pt-BR" sz="4500" dirty="0">
                <a:latin typeface="+mn-lt"/>
              </a:rPr>
              <a:t>Pressão </a:t>
            </a:r>
            <a:r>
              <a:rPr lang="pt-BR" sz="4500" dirty="0" smtClean="0">
                <a:latin typeface="+mn-lt"/>
              </a:rPr>
              <a:t>Arterial, Atenção </a:t>
            </a:r>
            <a:r>
              <a:rPr lang="pt-BR" sz="4500" dirty="0">
                <a:latin typeface="+mn-lt"/>
              </a:rPr>
              <a:t>Primária à Saúde.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11288" y="21177967"/>
            <a:ext cx="14170025" cy="12772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>
                <a:solidFill>
                  <a:srgbClr val="000000"/>
                </a:solidFill>
                <a:ea typeface="ＭＳ Ｐゴシック" pitchFamily="-112" charset="-128"/>
              </a:rPr>
              <a:t>METODOLOGIA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08113" y="34647658"/>
            <a:ext cx="14171612" cy="13233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>
                <a:solidFill>
                  <a:srgbClr val="000000"/>
                </a:solidFill>
                <a:ea typeface="ＭＳ Ｐゴシック" pitchFamily="-112" charset="-128"/>
              </a:rPr>
              <a:t>REFERÊNCIAS</a:t>
            </a:r>
          </a:p>
        </p:txBody>
      </p:sp>
      <p:sp>
        <p:nvSpPr>
          <p:cNvPr id="2059" name="TextBox 20"/>
          <p:cNvSpPr txBox="1">
            <a:spLocks noChangeArrowheads="1"/>
          </p:cNvSpPr>
          <p:nvPr/>
        </p:nvSpPr>
        <p:spPr bwMode="auto">
          <a:xfrm>
            <a:off x="1419225" y="35757671"/>
            <a:ext cx="29487812" cy="230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274" tIns="137137" rIns="274274" bIns="137137">
            <a:spAutoFit/>
          </a:bodyPr>
          <a:lstStyle/>
          <a:p>
            <a:pPr algn="just"/>
            <a:r>
              <a:rPr lang="en-US" sz="4400" dirty="0" smtClean="0">
                <a:latin typeface="+mn-lt"/>
              </a:rPr>
              <a:t>PARATI, G </a:t>
            </a:r>
            <a:r>
              <a:rPr lang="en-US" sz="4400" i="1" dirty="0" smtClean="0">
                <a:latin typeface="+mn-lt"/>
              </a:rPr>
              <a:t>et al.</a:t>
            </a:r>
            <a:r>
              <a:rPr lang="en-US" sz="4400" dirty="0" smtClean="0">
                <a:latin typeface="+mn-lt"/>
              </a:rPr>
              <a:t> </a:t>
            </a:r>
            <a:r>
              <a:rPr lang="en-US" sz="4400" dirty="0" err="1" smtClean="0">
                <a:latin typeface="+mn-lt"/>
              </a:rPr>
              <a:t>Boold</a:t>
            </a:r>
            <a:r>
              <a:rPr lang="en-US" sz="4400" dirty="0" smtClean="0">
                <a:latin typeface="+mn-lt"/>
              </a:rPr>
              <a:t> pressure control and treatment and adherence in hypertensive patients with metabolic syndrome: </a:t>
            </a:r>
            <a:r>
              <a:rPr lang="en-US" sz="4400" dirty="0" err="1" smtClean="0">
                <a:latin typeface="+mn-lt"/>
              </a:rPr>
              <a:t>protocoloof</a:t>
            </a:r>
            <a:r>
              <a:rPr lang="en-US" sz="4400" dirty="0" smtClean="0">
                <a:latin typeface="+mn-lt"/>
              </a:rPr>
              <a:t> a randomized controlled study based on home blood pressure </a:t>
            </a:r>
            <a:r>
              <a:rPr lang="en-US" sz="4400" dirty="0" err="1" smtClean="0">
                <a:latin typeface="+mn-lt"/>
              </a:rPr>
              <a:t>telemonitoring</a:t>
            </a:r>
            <a:r>
              <a:rPr lang="en-US" sz="4400" dirty="0" smtClean="0">
                <a:latin typeface="+mn-lt"/>
              </a:rPr>
              <a:t> vs. conventional management and assessment of psychological determinants of adherence (TELEBPMET Study) </a:t>
            </a:r>
            <a:r>
              <a:rPr lang="en-US" sz="4400" b="1" dirty="0" smtClean="0">
                <a:latin typeface="+mn-lt"/>
              </a:rPr>
              <a:t>Trials</a:t>
            </a:r>
            <a:r>
              <a:rPr lang="en-US" sz="4400" dirty="0" smtClean="0">
                <a:latin typeface="+mn-lt"/>
              </a:rPr>
              <a:t>, v. 14, n. 1, p. 22, 2013.</a:t>
            </a:r>
            <a:endParaRPr lang="pt-BR" sz="4400" dirty="0">
              <a:latin typeface="+mn-lt"/>
            </a:endParaRPr>
          </a:p>
        </p:txBody>
      </p:sp>
      <p:sp>
        <p:nvSpPr>
          <p:cNvPr id="2060" name="TextBox 22"/>
          <p:cNvSpPr txBox="1">
            <a:spLocks noChangeArrowheads="1"/>
          </p:cNvSpPr>
          <p:nvPr/>
        </p:nvSpPr>
        <p:spPr bwMode="auto">
          <a:xfrm>
            <a:off x="1417638" y="38385867"/>
            <a:ext cx="16914812" cy="3662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>
            <a:spAutoFit/>
          </a:bodyPr>
          <a:lstStyle/>
          <a:p>
            <a:r>
              <a:rPr lang="en-US" altLang="pt-BR" sz="4400" i="1" dirty="0" smtClean="0">
                <a:latin typeface="Calibri" pitchFamily="34" charset="0"/>
              </a:rPr>
              <a:t>* </a:t>
            </a:r>
            <a:r>
              <a:rPr lang="en-US" altLang="pt-BR" sz="4400" i="1" dirty="0" err="1" smtClean="0">
                <a:latin typeface="Calibri" pitchFamily="34" charset="0"/>
              </a:rPr>
              <a:t>Médico</a:t>
            </a:r>
            <a:endParaRPr lang="en-US" altLang="pt-BR" sz="4400" i="1" dirty="0">
              <a:latin typeface="Calibri" pitchFamily="34" charset="0"/>
            </a:endParaRPr>
          </a:p>
          <a:p>
            <a:r>
              <a:rPr lang="pt-BR" altLang="pt-BR" sz="4400" dirty="0" smtClean="0">
                <a:latin typeface="Calibri" pitchFamily="34" charset="0"/>
              </a:rPr>
              <a:t>Daniela-gravina@hotmail.com</a:t>
            </a:r>
            <a:endParaRPr lang="pt-BR" altLang="pt-BR" sz="4400" dirty="0">
              <a:latin typeface="Calibri" pitchFamily="34" charset="0"/>
            </a:endParaRPr>
          </a:p>
          <a:p>
            <a:r>
              <a:rPr lang="pt-BR" altLang="pt-BR" sz="4400" dirty="0">
                <a:latin typeface="Calibri" pitchFamily="34" charset="0"/>
              </a:rPr>
              <a:t>** Orientador</a:t>
            </a:r>
          </a:p>
          <a:p>
            <a:r>
              <a:rPr lang="pt-BR" altLang="pt-BR" sz="4400" dirty="0">
                <a:latin typeface="+mn-lt"/>
              </a:rPr>
              <a:t>PSF </a:t>
            </a:r>
            <a:r>
              <a:rPr lang="pt-BR" sz="4400" dirty="0">
                <a:latin typeface="+mn-lt"/>
              </a:rPr>
              <a:t>Dra Ana Lúcia </a:t>
            </a:r>
            <a:r>
              <a:rPr lang="pt-BR" sz="4400" dirty="0" err="1">
                <a:latin typeface="+mn-lt"/>
              </a:rPr>
              <a:t>Boim</a:t>
            </a:r>
            <a:r>
              <a:rPr lang="pt-BR" sz="4400" dirty="0">
                <a:latin typeface="+mn-lt"/>
              </a:rPr>
              <a:t> </a:t>
            </a:r>
            <a:r>
              <a:rPr lang="pt-BR" sz="4400" dirty="0" smtClean="0">
                <a:latin typeface="+mn-lt"/>
              </a:rPr>
              <a:t>de Freitas</a:t>
            </a:r>
            <a:endParaRPr lang="pt-BR" altLang="pt-BR" sz="4400" dirty="0">
              <a:latin typeface="+mn-lt"/>
            </a:endParaRPr>
          </a:p>
          <a:p>
            <a:r>
              <a:rPr lang="pt-BR" altLang="pt-BR" sz="4400" dirty="0">
                <a:latin typeface="Calibri" pitchFamily="34" charset="0"/>
              </a:rPr>
              <a:t>Prefeitura de </a:t>
            </a:r>
            <a:r>
              <a:rPr lang="pt-BR" altLang="pt-BR" sz="4400" dirty="0" err="1" smtClean="0">
                <a:latin typeface="Calibri" pitchFamily="34" charset="0"/>
              </a:rPr>
              <a:t>Piraúba</a:t>
            </a:r>
            <a:endParaRPr lang="pt-BR" altLang="pt-BR" sz="4400" dirty="0">
              <a:latin typeface="Calibri" pitchFamily="34" charset="0"/>
            </a:endParaRPr>
          </a:p>
        </p:txBody>
      </p:sp>
      <p:sp>
        <p:nvSpPr>
          <p:cNvPr id="2061" name="TextBox 26"/>
          <p:cNvSpPr txBox="1">
            <a:spLocks noChangeArrowheads="1"/>
          </p:cNvSpPr>
          <p:nvPr/>
        </p:nvSpPr>
        <p:spPr bwMode="auto">
          <a:xfrm>
            <a:off x="18332450" y="6881709"/>
            <a:ext cx="12071350" cy="107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274" tIns="137137" rIns="274274" bIns="137137">
            <a:spAutoFit/>
          </a:bodyPr>
          <a:lstStyle/>
          <a:p>
            <a:pPr algn="r"/>
            <a:r>
              <a:rPr lang="pt-BR" sz="5200" b="1" dirty="0">
                <a:latin typeface="+mn-lt"/>
              </a:rPr>
              <a:t>Eliana Aparecida Villa </a:t>
            </a:r>
            <a:r>
              <a:rPr lang="en-US" altLang="pt-BR" sz="5200" b="1" dirty="0" smtClean="0">
                <a:latin typeface="+mn-lt"/>
              </a:rPr>
              <a:t>**</a:t>
            </a:r>
            <a:endParaRPr lang="pt-BR" altLang="pt-BR" sz="5200" b="1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81779" y="28418476"/>
            <a:ext cx="12745416" cy="13233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>
                <a:solidFill>
                  <a:srgbClr val="000000"/>
                </a:solidFill>
                <a:ea typeface="ＭＳ Ｐゴシック" pitchFamily="-112" charset="-128"/>
              </a:rPr>
              <a:t>REFERENCIAL TEÓRICO</a:t>
            </a:r>
            <a:endParaRPr lang="pt-BR" sz="6500" b="1" dirty="0">
              <a:ln>
                <a:solidFill>
                  <a:srgbClr val="FF0000"/>
                </a:solidFill>
              </a:ln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2063" name="TextBox 28"/>
          <p:cNvSpPr txBox="1">
            <a:spLocks noChangeArrowheads="1"/>
          </p:cNvSpPr>
          <p:nvPr/>
        </p:nvSpPr>
        <p:spPr bwMode="auto">
          <a:xfrm>
            <a:off x="16732250" y="27741605"/>
            <a:ext cx="141732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6500" b="1" dirty="0">
                <a:latin typeface="Calibri" pitchFamily="34" charset="0"/>
              </a:rPr>
              <a:t>CONSIDERAÇÕES FINAIS</a:t>
            </a:r>
            <a:endParaRPr lang="pt-BR" altLang="pt-BR" sz="6500" dirty="0">
              <a:latin typeface="Calibri" pitchFamily="34" charset="0"/>
            </a:endParaRPr>
          </a:p>
        </p:txBody>
      </p:sp>
      <p:sp>
        <p:nvSpPr>
          <p:cNvPr id="2064" name="TextBox 29"/>
          <p:cNvSpPr txBox="1">
            <a:spLocks noChangeArrowheads="1"/>
          </p:cNvSpPr>
          <p:nvPr/>
        </p:nvSpPr>
        <p:spPr bwMode="auto">
          <a:xfrm>
            <a:off x="16732250" y="29027489"/>
            <a:ext cx="14173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500" dirty="0">
                <a:latin typeface="+mn-lt"/>
              </a:rPr>
              <a:t>Um dos objetivos da equipe de saúde deve ser o de promover a qualidade de vida das pessoas com hipertensão, pois assim poderão ser evitadas complicações e internações desnecessárias, como consequência da doença e proporcionando uma vida mais sadia, diminuindo os riscos de desenvolver </a:t>
            </a:r>
            <a:r>
              <a:rPr lang="pt-BR" sz="4500" dirty="0" smtClean="0">
                <a:latin typeface="+mn-lt"/>
              </a:rPr>
              <a:t>agravos. Através do Plano de Intervenção se espera que haja uma redução da morbidade e mortalidade relacionada aos hipertensos da ESF IV de </a:t>
            </a:r>
            <a:r>
              <a:rPr lang="pt-BR" sz="4500" dirty="0" err="1" smtClean="0">
                <a:latin typeface="+mn-lt"/>
              </a:rPr>
              <a:t>Piraúba</a:t>
            </a:r>
            <a:r>
              <a:rPr lang="pt-BR" sz="4500" dirty="0" smtClean="0">
                <a:latin typeface="+mn-lt"/>
              </a:rPr>
              <a:t>/MG. </a:t>
            </a:r>
            <a:endParaRPr lang="pt-BR" sz="45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65" name="TextBox 30"/>
          <p:cNvSpPr txBox="1">
            <a:spLocks noChangeArrowheads="1"/>
          </p:cNvSpPr>
          <p:nvPr/>
        </p:nvSpPr>
        <p:spPr bwMode="auto">
          <a:xfrm>
            <a:off x="1470025" y="29663228"/>
            <a:ext cx="141097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4500" dirty="0" smtClean="0">
                <a:latin typeface="+mn-lt"/>
              </a:rPr>
              <a:t>A adesão à terapêutica parece estar relacionada a muitos fatores incluindo o elevado número de comprimidos a serem ingeridos diariamente, custo excessivo dos medicamentos disponíveis, falta de motivação e pouco envolvimento do paciente no manejo dessa condição clínica (Parati </a:t>
            </a:r>
            <a:r>
              <a:rPr lang="pt-BR" sz="4500" i="1" dirty="0" err="1" smtClean="0">
                <a:latin typeface="+mn-lt"/>
              </a:rPr>
              <a:t>et</a:t>
            </a:r>
            <a:r>
              <a:rPr lang="pt-BR" sz="4500" i="1" dirty="0" smtClean="0">
                <a:latin typeface="+mn-lt"/>
              </a:rPr>
              <a:t> al.,</a:t>
            </a:r>
            <a:r>
              <a:rPr lang="pt-BR" sz="4500" dirty="0" smtClean="0">
                <a:latin typeface="+mn-lt"/>
              </a:rPr>
              <a:t>2013) .</a:t>
            </a:r>
            <a:endParaRPr lang="pt-BR" sz="45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TextBox 16"/>
          <p:cNvSpPr txBox="1"/>
          <p:nvPr/>
        </p:nvSpPr>
        <p:spPr>
          <a:xfrm>
            <a:off x="16732250" y="8987340"/>
            <a:ext cx="13671550" cy="13233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274" tIns="137137" rIns="274274" bIns="137137">
            <a:spAutoFit/>
          </a:bodyPr>
          <a:lstStyle/>
          <a:p>
            <a:pPr>
              <a:defRPr/>
            </a:pPr>
            <a:r>
              <a:rPr lang="pt-BR" sz="6500" b="1" dirty="0">
                <a:solidFill>
                  <a:srgbClr val="000000"/>
                </a:solidFill>
                <a:ea typeface="ＭＳ Ｐゴシック" pitchFamily="-112" charset="-128"/>
              </a:rPr>
              <a:t>PROPOSTA DE INTERVENÇÃO</a:t>
            </a:r>
          </a:p>
        </p:txBody>
      </p:sp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17068800" y="10698420"/>
          <a:ext cx="13335000" cy="15685863"/>
        </p:xfrm>
        <a:graphic>
          <a:graphicData uri="http://schemas.openxmlformats.org/drawingml/2006/table">
            <a:tbl>
              <a:tblPr/>
              <a:tblGrid>
                <a:gridCol w="3565556"/>
                <a:gridCol w="9769444"/>
              </a:tblGrid>
              <a:tr h="2143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Problema prioritário</a:t>
                      </a: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Times New Roman"/>
                        </a:rPr>
                        <a:t>Descontrole da Hipertensão</a:t>
                      </a:r>
                      <a:r>
                        <a:rPr lang="pt-BR" sz="4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Arterial Sistêmica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Nó </a:t>
                      </a:r>
                      <a:r>
                        <a:rPr lang="pt-BR" sz="40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crítico </a:t>
                      </a: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(1)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Times New Roman"/>
                        </a:rPr>
                        <a:t>Nível de informação do paciente sobre a HAS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Projeto (1)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Informar </a:t>
                      </a:r>
                      <a:r>
                        <a:rPr lang="pt-BR" sz="4000" dirty="0">
                          <a:latin typeface="+mn-lt"/>
                          <a:ea typeface="Times New Roman"/>
                          <a:cs typeface="Arial"/>
                        </a:rPr>
                        <a:t>a população sobre a HAS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Resultados  (1)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Diagnóstico </a:t>
                      </a:r>
                      <a:r>
                        <a:rPr lang="pt-BR" sz="4000" dirty="0">
                          <a:latin typeface="+mn-lt"/>
                          <a:ea typeface="Times New Roman"/>
                          <a:cs typeface="Arial"/>
                        </a:rPr>
                        <a:t>e prevenção da HAS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8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Nó </a:t>
                      </a:r>
                      <a:r>
                        <a:rPr lang="pt-BR" sz="40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crítico </a:t>
                      </a: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(2)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2159772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4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2159772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Falta de preparo da equipe para orientar os hipertensos.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Projeto (2)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Implantar </a:t>
                      </a:r>
                      <a:r>
                        <a:rPr lang="pt-BR" sz="4000" dirty="0">
                          <a:latin typeface="+mn-lt"/>
                          <a:ea typeface="Times New Roman"/>
                          <a:cs typeface="Arial"/>
                        </a:rPr>
                        <a:t>uma linha de cuidado para </a:t>
                      </a: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hipertensos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40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4000" b="1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Resulados</a:t>
                      </a:r>
                      <a:r>
                        <a:rPr lang="pt-BR" sz="40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(2)</a:t>
                      </a:r>
                      <a:endParaRPr lang="pt-BR" sz="4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Ampliar </a:t>
                      </a:r>
                      <a:r>
                        <a:rPr lang="pt-BR" sz="4000" dirty="0">
                          <a:latin typeface="+mn-lt"/>
                          <a:ea typeface="Times New Roman"/>
                          <a:cs typeface="Arial"/>
                        </a:rPr>
                        <a:t>a cobertura de assistência aos </a:t>
                      </a:r>
                      <a:r>
                        <a:rPr lang="pt-BR" sz="4000" dirty="0" smtClean="0">
                          <a:latin typeface="+mn-lt"/>
                          <a:ea typeface="Times New Roman"/>
                          <a:cs typeface="Arial"/>
                        </a:rPr>
                        <a:t>hipertensos</a:t>
                      </a:r>
                      <a:endParaRPr lang="pt-BR" sz="4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508</Words>
  <Application>Microsoft Office PowerPoint</Application>
  <PresentationFormat>Personalizar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adm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Comunicação</dc:creator>
  <cp:lastModifiedBy>POSTO</cp:lastModifiedBy>
  <cp:revision>46</cp:revision>
  <dcterms:created xsi:type="dcterms:W3CDTF">2010-01-25T18:13:27Z</dcterms:created>
  <dcterms:modified xsi:type="dcterms:W3CDTF">2015-11-16T14:11:44Z</dcterms:modified>
</cp:coreProperties>
</file>